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498" r:id="rId3"/>
    <p:sldId id="507" r:id="rId4"/>
    <p:sldId id="510" r:id="rId5"/>
    <p:sldId id="508" r:id="rId6"/>
    <p:sldId id="509" r:id="rId7"/>
    <p:sldId id="500" r:id="rId8"/>
    <p:sldId id="512" r:id="rId9"/>
    <p:sldId id="501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Hacker" initials="PH" lastIdx="1" clrIdx="0">
    <p:extLst>
      <p:ext uri="{19B8F6BF-5375-455C-9EA6-DF929625EA0E}">
        <p15:presenceInfo xmlns:p15="http://schemas.microsoft.com/office/powerpoint/2012/main" userId="Philipp Hac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3793" autoAdjust="0"/>
  </p:normalViewPr>
  <p:slideViewPr>
    <p:cSldViewPr snapToGrid="0">
      <p:cViewPr varScale="1">
        <p:scale>
          <a:sx n="107" d="100"/>
          <a:sy n="107" d="100"/>
        </p:scale>
        <p:origin x="120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09:56:52.70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09:56:52.70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09:56:52.70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30.11.2020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519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9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78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38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932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2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729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96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134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27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96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7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1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7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54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92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10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3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06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11/27/2020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6"/>
          <a:stretch/>
        </p:blipFill>
        <p:spPr>
          <a:xfrm>
            <a:off x="945418" y="1144611"/>
            <a:ext cx="4461852" cy="52117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53443" y="3416629"/>
            <a:ext cx="1583226" cy="43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5407270" y="3066327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only </a:t>
            </a:r>
            <a:r>
              <a:rPr lang="en-US" b="0" dirty="0" err="1" smtClean="0"/>
              <a:t>f_rad</a:t>
            </a:r>
            <a:r>
              <a:rPr lang="en-US" b="0" dirty="0" smtClean="0"/>
              <a:t> &gt; 0.75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1"/>
          <a:stretch/>
        </p:blipFill>
        <p:spPr>
          <a:xfrm>
            <a:off x="7588157" y="1144611"/>
            <a:ext cx="4435886" cy="52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5" r="50498"/>
          <a:stretch/>
        </p:blipFill>
        <p:spPr>
          <a:xfrm>
            <a:off x="8126059" y="2756327"/>
            <a:ext cx="3712281" cy="215411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5" b="24983"/>
          <a:stretch/>
        </p:blipFill>
        <p:spPr>
          <a:xfrm>
            <a:off x="224448" y="945295"/>
            <a:ext cx="3257305" cy="577618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0" t="385" b="25128"/>
          <a:stretch/>
        </p:blipFill>
        <p:spPr>
          <a:xfrm>
            <a:off x="4274883" y="945295"/>
            <a:ext cx="3374424" cy="586025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6" name="Textplatzhalter 3"/>
          <p:cNvSpPr txBox="1">
            <a:spLocks/>
          </p:cNvSpPr>
          <p:nvPr/>
        </p:nvSpPr>
        <p:spPr>
          <a:xfrm>
            <a:off x="8838182" y="1591342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(H2, 100ms)</a:t>
            </a:r>
          </a:p>
        </p:txBody>
      </p:sp>
    </p:spTree>
    <p:extLst>
      <p:ext uri="{BB962C8B-B14F-4D97-AF65-F5344CB8AC3E}">
        <p14:creationId xmlns:p14="http://schemas.microsoft.com/office/powerpoint/2010/main" val="39571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6" name="Textplatzhalter 3"/>
          <p:cNvSpPr txBox="1">
            <a:spLocks/>
          </p:cNvSpPr>
          <p:nvPr/>
        </p:nvSpPr>
        <p:spPr>
          <a:xfrm>
            <a:off x="8838182" y="1591342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(He, 100ms)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0" b="24744"/>
          <a:stretch/>
        </p:blipFill>
        <p:spPr>
          <a:xfrm>
            <a:off x="224449" y="1004651"/>
            <a:ext cx="3274890" cy="585334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1" b="25000"/>
          <a:stretch/>
        </p:blipFill>
        <p:spPr>
          <a:xfrm>
            <a:off x="4167555" y="1004650"/>
            <a:ext cx="3358660" cy="584242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9" r="50649"/>
          <a:stretch/>
        </p:blipFill>
        <p:spPr>
          <a:xfrm>
            <a:off x="8092132" y="2927934"/>
            <a:ext cx="3469753" cy="19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984739"/>
            <a:ext cx="2794373" cy="5736736"/>
          </a:xfrm>
          <a:prstGeom prst="rect">
            <a:avLst/>
          </a:prstGeom>
        </p:spPr>
      </p:pic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090059" y="984740"/>
            <a:ext cx="7550956" cy="32267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r</a:t>
            </a:r>
            <a:r>
              <a:rPr lang="en-US" b="0" dirty="0" smtClean="0"/>
              <a:t>esults only shown for the feedback controlled discharge XPID 20181010.032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used </a:t>
            </a:r>
            <a:r>
              <a:rPr lang="en-US" b="0" i="1" dirty="0" smtClean="0"/>
              <a:t>feed-forward</a:t>
            </a:r>
            <a:r>
              <a:rPr lang="en-US" b="0" dirty="0" smtClean="0"/>
              <a:t> and density control on the main gas valves and the thermal gas valve for radiation loss feedback (H2)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i="1" dirty="0" smtClean="0"/>
              <a:t>‘fix’ temporal reaction delay of 200ms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l</a:t>
            </a:r>
            <a:r>
              <a:rPr lang="en-US" b="0" dirty="0" smtClean="0"/>
              <a:t>inear correlation between puff and radiation reaction: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4614984"/>
            <a:ext cx="5837714" cy="28038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48" y="5143742"/>
            <a:ext cx="5642666" cy="280381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1589136">
            <a:off x="2241176" y="4455459"/>
            <a:ext cx="2079812" cy="546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4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Phantoms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9"/>
          <a:stretch/>
        </p:blipFill>
        <p:spPr>
          <a:xfrm>
            <a:off x="501027" y="1972609"/>
            <a:ext cx="3711059" cy="43837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/>
        </p:blipFill>
        <p:spPr>
          <a:xfrm>
            <a:off x="4292282" y="1972609"/>
            <a:ext cx="3711059" cy="439270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/>
        </p:blipFill>
        <p:spPr>
          <a:xfrm>
            <a:off x="8083537" y="1972610"/>
            <a:ext cx="3711059" cy="4392705"/>
          </a:xfrm>
          <a:prstGeom prst="rect">
            <a:avLst/>
          </a:prstGeom>
        </p:spPr>
      </p:pic>
      <p:sp>
        <p:nvSpPr>
          <p:cNvPr id="14" name="Textplatzhalter 3"/>
          <p:cNvSpPr txBox="1">
            <a:spLocks/>
          </p:cNvSpPr>
          <p:nvPr/>
        </p:nvSpPr>
        <p:spPr>
          <a:xfrm>
            <a:off x="900766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i</a:t>
            </a:r>
            <a:r>
              <a:rPr lang="en-US" b="0" dirty="0" smtClean="0"/>
              <a:t>nside asymmetry, assuming symmetry</a:t>
            </a:r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4555808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i</a:t>
            </a:r>
            <a:r>
              <a:rPr lang="en-US" b="0" dirty="0" smtClean="0"/>
              <a:t>nside asymmetry, assuming asymmetry</a:t>
            </a:r>
          </a:p>
        </p:txBody>
      </p:sp>
      <p:sp>
        <p:nvSpPr>
          <p:cNvPr id="16" name="Textplatzhalter 3"/>
          <p:cNvSpPr txBox="1">
            <a:spLocks/>
          </p:cNvSpPr>
          <p:nvPr/>
        </p:nvSpPr>
        <p:spPr>
          <a:xfrm>
            <a:off x="8379373" y="1069520"/>
            <a:ext cx="3711059" cy="832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/>
              <a:t>o</a:t>
            </a:r>
            <a:r>
              <a:rPr lang="en-US" b="0" dirty="0" smtClean="0"/>
              <a:t>utside &amp; inside asymmetry,</a:t>
            </a:r>
          </a:p>
          <a:p>
            <a:pPr marL="0" indent="0">
              <a:buNone/>
            </a:pPr>
            <a:r>
              <a:rPr lang="en-US" b="0" dirty="0" smtClean="0"/>
              <a:t>assuming asymmetry</a:t>
            </a:r>
          </a:p>
        </p:txBody>
      </p:sp>
    </p:spTree>
    <p:extLst>
      <p:ext uri="{BB962C8B-B14F-4D97-AF65-F5344CB8AC3E}">
        <p14:creationId xmlns:p14="http://schemas.microsoft.com/office/powerpoint/2010/main" val="16523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Phantoms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4" name="Textplatzhalter 3"/>
          <p:cNvSpPr txBox="1">
            <a:spLocks/>
          </p:cNvSpPr>
          <p:nvPr/>
        </p:nvSpPr>
        <p:spPr>
          <a:xfrm>
            <a:off x="2819213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outside asymmetry, assuming asymmetry</a:t>
            </a:r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6474255" y="1068160"/>
            <a:ext cx="3117581" cy="665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outside symmetry, assuming asymmetry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4"/>
          <a:stretch/>
        </p:blipFill>
        <p:spPr>
          <a:xfrm>
            <a:off x="2447858" y="1901878"/>
            <a:ext cx="3711059" cy="438336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9"/>
          <a:stretch/>
        </p:blipFill>
        <p:spPr>
          <a:xfrm>
            <a:off x="6158917" y="1901498"/>
            <a:ext cx="371105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" y="928812"/>
            <a:ext cx="3810085" cy="38067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56" y="3051276"/>
            <a:ext cx="3810085" cy="38067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01" y="928812"/>
            <a:ext cx="3810085" cy="380672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56" y="3012405"/>
            <a:ext cx="3810085" cy="3806724"/>
          </a:xfrm>
          <a:prstGeom prst="rect">
            <a:avLst/>
          </a:prstGeom>
        </p:spPr>
      </p:pic>
      <p:sp>
        <p:nvSpPr>
          <p:cNvPr id="12" name="Textplatzhalter 3"/>
          <p:cNvSpPr txBox="1">
            <a:spLocks/>
          </p:cNvSpPr>
          <p:nvPr/>
        </p:nvSpPr>
        <p:spPr>
          <a:xfrm>
            <a:off x="9206409" y="1728206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</p:spTree>
    <p:extLst>
      <p:ext uri="{BB962C8B-B14F-4D97-AF65-F5344CB8AC3E}">
        <p14:creationId xmlns:p14="http://schemas.microsoft.com/office/powerpoint/2010/main" val="227765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206409" y="1728206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" y="974854"/>
            <a:ext cx="3810085" cy="38067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12" y="3051370"/>
            <a:ext cx="3810085" cy="38067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42" y="948853"/>
            <a:ext cx="3810085" cy="380672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15" y="3012405"/>
            <a:ext cx="3810085" cy="38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299873" y="1093322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8" y="2042394"/>
            <a:ext cx="2860048" cy="28600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78" y="2042394"/>
            <a:ext cx="2860048" cy="28600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26" y="2042394"/>
            <a:ext cx="2860048" cy="28600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76" y="2042394"/>
            <a:ext cx="2860048" cy="28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188824" y="1093322"/>
            <a:ext cx="2447267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asymmetric,    SOL asymmetric)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5" y="2192264"/>
            <a:ext cx="2860048" cy="2860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23" y="2174881"/>
            <a:ext cx="2860048" cy="28600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71" y="2183573"/>
            <a:ext cx="2860048" cy="2860048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19" y="2174881"/>
            <a:ext cx="2860048" cy="28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48"/>
          <a:stretch/>
        </p:blipFill>
        <p:spPr>
          <a:xfrm>
            <a:off x="479424" y="1092173"/>
            <a:ext cx="4549775" cy="5278600"/>
          </a:xfrm>
          <a:prstGeom prst="rect">
            <a:avLst/>
          </a:prstGeom>
        </p:spPr>
      </p:pic>
      <p:sp>
        <p:nvSpPr>
          <p:cNvPr id="15" name="Textplatzhalter 3"/>
          <p:cNvSpPr txBox="1">
            <a:spLocks/>
          </p:cNvSpPr>
          <p:nvPr/>
        </p:nvSpPr>
        <p:spPr>
          <a:xfrm>
            <a:off x="5602335" y="1092173"/>
            <a:ext cx="6013524" cy="5109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looking up general plasma parameters, where possible, at points in time of peak detection from previous database 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pre-filtered misleading results: spiking, digital </a:t>
            </a:r>
            <a:r>
              <a:rPr lang="en-US" b="0" dirty="0" err="1" smtClean="0"/>
              <a:t>glitching</a:t>
            </a:r>
            <a:r>
              <a:rPr lang="en-US" b="0" dirty="0" smtClean="0"/>
              <a:t> or missing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no obvious grouping of radiation increase over plasma density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 slightly higher radiation increase potential for higher plasma densities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assuming at given density, larger range of radiation increase possible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4658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Asymmetry Propagation: 20180809.013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9188824" y="1093322"/>
            <a:ext cx="2447267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(core asymmetric,    SOL asymmetric)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7" y="1166110"/>
            <a:ext cx="4521501" cy="451751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42" y="2215517"/>
            <a:ext cx="4505958" cy="45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48"/>
          <a:stretch/>
        </p:blipFill>
        <p:spPr>
          <a:xfrm>
            <a:off x="479424" y="1092173"/>
            <a:ext cx="4549775" cy="5278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48"/>
          <a:stretch/>
        </p:blipFill>
        <p:spPr>
          <a:xfrm>
            <a:off x="7051430" y="1096989"/>
            <a:ext cx="4545624" cy="5273784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5350858" y="3298893"/>
            <a:ext cx="1583226" cy="43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3"/>
          <p:cNvSpPr txBox="1">
            <a:spLocks/>
          </p:cNvSpPr>
          <p:nvPr/>
        </p:nvSpPr>
        <p:spPr>
          <a:xfrm>
            <a:off x="5079419" y="2948191"/>
            <a:ext cx="2126103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only </a:t>
            </a:r>
            <a:r>
              <a:rPr lang="en-US" b="0" dirty="0" err="1" smtClean="0"/>
              <a:t>f_rad</a:t>
            </a:r>
            <a:r>
              <a:rPr lang="en-US" b="0" dirty="0" smtClean="0"/>
              <a:t> &gt; 0.5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1419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48"/>
          <a:stretch/>
        </p:blipFill>
        <p:spPr>
          <a:xfrm>
            <a:off x="479424" y="1092173"/>
            <a:ext cx="4549775" cy="5278600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5350858" y="3298893"/>
            <a:ext cx="1583226" cy="43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3"/>
          <p:cNvSpPr txBox="1">
            <a:spLocks/>
          </p:cNvSpPr>
          <p:nvPr/>
        </p:nvSpPr>
        <p:spPr>
          <a:xfrm>
            <a:off x="5079419" y="2948191"/>
            <a:ext cx="2126103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only </a:t>
            </a:r>
            <a:r>
              <a:rPr lang="en-US" b="0" dirty="0" err="1" smtClean="0"/>
              <a:t>f_rad</a:t>
            </a:r>
            <a:r>
              <a:rPr lang="en-US" b="0" dirty="0" smtClean="0"/>
              <a:t> &gt; 0.9</a:t>
            </a:r>
            <a:endParaRPr lang="de-DE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6"/>
          <a:stretch/>
        </p:blipFill>
        <p:spPr>
          <a:xfrm>
            <a:off x="7151475" y="1092173"/>
            <a:ext cx="4562925" cy="52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699051" y="2453054"/>
            <a:ext cx="6013524" cy="37483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increase/decrease in plasma temperature over plasma density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imilarly no grouping of parameters </a:t>
            </a:r>
            <a:r>
              <a:rPr lang="en-US" b="0" dirty="0" smtClean="0"/>
              <a:t>obvious</a:t>
            </a:r>
            <a:endParaRPr lang="en-US" b="0" dirty="0"/>
          </a:p>
          <a:p>
            <a:pPr marL="0" indent="0">
              <a:buNone/>
            </a:pPr>
            <a:endParaRPr lang="en-US" b="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r="50745"/>
          <a:stretch/>
        </p:blipFill>
        <p:spPr>
          <a:xfrm>
            <a:off x="768964" y="1092173"/>
            <a:ext cx="4347552" cy="53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7" r="50745"/>
          <a:stretch/>
        </p:blipFill>
        <p:spPr>
          <a:xfrm>
            <a:off x="768964" y="1092173"/>
            <a:ext cx="4347552" cy="5369901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406055" y="3404401"/>
            <a:ext cx="1583226" cy="43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5055488" y="3053699"/>
            <a:ext cx="2286092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only </a:t>
            </a:r>
            <a:r>
              <a:rPr lang="en-US" b="0" dirty="0" err="1" smtClean="0"/>
              <a:t>f_rad</a:t>
            </a:r>
            <a:r>
              <a:rPr lang="en-US" b="0" dirty="0" smtClean="0"/>
              <a:t> &gt; 0.75</a:t>
            </a:r>
          </a:p>
          <a:p>
            <a:pPr marL="0" indent="0">
              <a:buNone/>
            </a:pPr>
            <a:endParaRPr lang="de-DE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r="50962"/>
          <a:stretch/>
        </p:blipFill>
        <p:spPr>
          <a:xfrm>
            <a:off x="7332181" y="1092172"/>
            <a:ext cx="4334173" cy="5369901"/>
          </a:xfrm>
          <a:prstGeom prst="rect">
            <a:avLst/>
          </a:prstGeom>
        </p:spPr>
      </p:pic>
      <p:sp>
        <p:nvSpPr>
          <p:cNvPr id="12" name="Freihandform 11"/>
          <p:cNvSpPr/>
          <p:nvPr/>
        </p:nvSpPr>
        <p:spPr>
          <a:xfrm>
            <a:off x="8130107" y="1892460"/>
            <a:ext cx="2781178" cy="560594"/>
          </a:xfrm>
          <a:custGeom>
            <a:avLst/>
            <a:gdLst>
              <a:gd name="connsiteX0" fmla="*/ 2570131 w 2781178"/>
              <a:gd name="connsiteY0" fmla="*/ 41848 h 560594"/>
              <a:gd name="connsiteX1" fmla="*/ 1471093 w 2781178"/>
              <a:gd name="connsiteY1" fmla="*/ 68225 h 560594"/>
              <a:gd name="connsiteX2" fmla="*/ 1075439 w 2781178"/>
              <a:gd name="connsiteY2" fmla="*/ 94602 h 560594"/>
              <a:gd name="connsiteX3" fmla="*/ 873216 w 2781178"/>
              <a:gd name="connsiteY3" fmla="*/ 103394 h 560594"/>
              <a:gd name="connsiteX4" fmla="*/ 697370 w 2781178"/>
              <a:gd name="connsiteY4" fmla="*/ 112186 h 560594"/>
              <a:gd name="connsiteX5" fmla="*/ 345678 w 2781178"/>
              <a:gd name="connsiteY5" fmla="*/ 129771 h 560594"/>
              <a:gd name="connsiteX6" fmla="*/ 169831 w 2781178"/>
              <a:gd name="connsiteY6" fmla="*/ 173732 h 560594"/>
              <a:gd name="connsiteX7" fmla="*/ 143455 w 2781178"/>
              <a:gd name="connsiteY7" fmla="*/ 182525 h 560594"/>
              <a:gd name="connsiteX8" fmla="*/ 55531 w 2781178"/>
              <a:gd name="connsiteY8" fmla="*/ 200109 h 560594"/>
              <a:gd name="connsiteX9" fmla="*/ 20362 w 2781178"/>
              <a:gd name="connsiteY9" fmla="*/ 217694 h 560594"/>
              <a:gd name="connsiteX10" fmla="*/ 11570 w 2781178"/>
              <a:gd name="connsiteY10" fmla="*/ 331994 h 560594"/>
              <a:gd name="connsiteX11" fmla="*/ 29155 w 2781178"/>
              <a:gd name="connsiteY11" fmla="*/ 384748 h 560594"/>
              <a:gd name="connsiteX12" fmla="*/ 125870 w 2781178"/>
              <a:gd name="connsiteY12" fmla="*/ 472671 h 560594"/>
              <a:gd name="connsiteX13" fmla="*/ 697370 w 2781178"/>
              <a:gd name="connsiteY13" fmla="*/ 560594 h 560594"/>
              <a:gd name="connsiteX14" fmla="*/ 1057855 w 2781178"/>
              <a:gd name="connsiteY14" fmla="*/ 551802 h 560594"/>
              <a:gd name="connsiteX15" fmla="*/ 1559016 w 2781178"/>
              <a:gd name="connsiteY15" fmla="*/ 534217 h 560594"/>
              <a:gd name="connsiteX16" fmla="*/ 1972255 w 2781178"/>
              <a:gd name="connsiteY16" fmla="*/ 516632 h 560594"/>
              <a:gd name="connsiteX17" fmla="*/ 2139308 w 2781178"/>
              <a:gd name="connsiteY17" fmla="*/ 499048 h 560594"/>
              <a:gd name="connsiteX18" fmla="*/ 2174478 w 2781178"/>
              <a:gd name="connsiteY18" fmla="*/ 490255 h 560594"/>
              <a:gd name="connsiteX19" fmla="*/ 2279985 w 2781178"/>
              <a:gd name="connsiteY19" fmla="*/ 472671 h 560594"/>
              <a:gd name="connsiteX20" fmla="*/ 2367908 w 2781178"/>
              <a:gd name="connsiteY20" fmla="*/ 455086 h 560594"/>
              <a:gd name="connsiteX21" fmla="*/ 2596508 w 2781178"/>
              <a:gd name="connsiteY21" fmla="*/ 393540 h 560594"/>
              <a:gd name="connsiteX22" fmla="*/ 2649262 w 2781178"/>
              <a:gd name="connsiteY22" fmla="*/ 375955 h 560594"/>
              <a:gd name="connsiteX23" fmla="*/ 2728393 w 2781178"/>
              <a:gd name="connsiteY23" fmla="*/ 358371 h 560594"/>
              <a:gd name="connsiteX24" fmla="*/ 2754770 w 2781178"/>
              <a:gd name="connsiteY24" fmla="*/ 349578 h 560594"/>
              <a:gd name="connsiteX25" fmla="*/ 2772355 w 2781178"/>
              <a:gd name="connsiteY25" fmla="*/ 323202 h 560594"/>
              <a:gd name="connsiteX26" fmla="*/ 2772355 w 2781178"/>
              <a:gd name="connsiteY26" fmla="*/ 217694 h 560594"/>
              <a:gd name="connsiteX27" fmla="*/ 2737185 w 2781178"/>
              <a:gd name="connsiteY27" fmla="*/ 138563 h 560594"/>
              <a:gd name="connsiteX28" fmla="*/ 2702016 w 2781178"/>
              <a:gd name="connsiteY28" fmla="*/ 112186 h 560594"/>
              <a:gd name="connsiteX29" fmla="*/ 2622885 w 2781178"/>
              <a:gd name="connsiteY29" fmla="*/ 68225 h 560594"/>
              <a:gd name="connsiteX30" fmla="*/ 2508585 w 2781178"/>
              <a:gd name="connsiteY30" fmla="*/ 68225 h 56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81178" h="560594">
                <a:moveTo>
                  <a:pt x="2570131" y="41848"/>
                </a:moveTo>
                <a:cubicBezTo>
                  <a:pt x="2186797" y="-34826"/>
                  <a:pt x="2407365" y="5807"/>
                  <a:pt x="1471093" y="68225"/>
                </a:cubicBezTo>
                <a:lnTo>
                  <a:pt x="1075439" y="94602"/>
                </a:lnTo>
                <a:cubicBezTo>
                  <a:pt x="1008084" y="98564"/>
                  <a:pt x="940614" y="100259"/>
                  <a:pt x="873216" y="103394"/>
                </a:cubicBezTo>
                <a:lnTo>
                  <a:pt x="697370" y="112186"/>
                </a:lnTo>
                <a:cubicBezTo>
                  <a:pt x="380790" y="126256"/>
                  <a:pt x="582421" y="113987"/>
                  <a:pt x="345678" y="129771"/>
                </a:cubicBezTo>
                <a:cubicBezTo>
                  <a:pt x="206805" y="169447"/>
                  <a:pt x="377729" y="121756"/>
                  <a:pt x="169831" y="173732"/>
                </a:cubicBezTo>
                <a:cubicBezTo>
                  <a:pt x="160840" y="175980"/>
                  <a:pt x="152485" y="180441"/>
                  <a:pt x="143455" y="182525"/>
                </a:cubicBezTo>
                <a:cubicBezTo>
                  <a:pt x="114332" y="189246"/>
                  <a:pt x="84839" y="194248"/>
                  <a:pt x="55531" y="200109"/>
                </a:cubicBezTo>
                <a:cubicBezTo>
                  <a:pt x="43808" y="205971"/>
                  <a:pt x="30431" y="209303"/>
                  <a:pt x="20362" y="217694"/>
                </a:cubicBezTo>
                <a:cubicBezTo>
                  <a:pt x="-14554" y="246792"/>
                  <a:pt x="4499" y="294284"/>
                  <a:pt x="11570" y="331994"/>
                </a:cubicBezTo>
                <a:cubicBezTo>
                  <a:pt x="14986" y="350212"/>
                  <a:pt x="20279" y="368475"/>
                  <a:pt x="29155" y="384748"/>
                </a:cubicBezTo>
                <a:cubicBezTo>
                  <a:pt x="48607" y="420410"/>
                  <a:pt x="91328" y="455400"/>
                  <a:pt x="125870" y="472671"/>
                </a:cubicBezTo>
                <a:cubicBezTo>
                  <a:pt x="301909" y="560691"/>
                  <a:pt x="506592" y="553528"/>
                  <a:pt x="697370" y="560594"/>
                </a:cubicBezTo>
                <a:lnTo>
                  <a:pt x="1057855" y="551802"/>
                </a:lnTo>
                <a:lnTo>
                  <a:pt x="1559016" y="534217"/>
                </a:lnTo>
                <a:lnTo>
                  <a:pt x="1972255" y="516632"/>
                </a:lnTo>
                <a:cubicBezTo>
                  <a:pt x="2027939" y="510771"/>
                  <a:pt x="2083786" y="506290"/>
                  <a:pt x="2139308" y="499048"/>
                </a:cubicBezTo>
                <a:cubicBezTo>
                  <a:pt x="2151291" y="497485"/>
                  <a:pt x="2162601" y="492482"/>
                  <a:pt x="2174478" y="490255"/>
                </a:cubicBezTo>
                <a:cubicBezTo>
                  <a:pt x="2209521" y="483684"/>
                  <a:pt x="2244816" y="478532"/>
                  <a:pt x="2279985" y="472671"/>
                </a:cubicBezTo>
                <a:cubicBezTo>
                  <a:pt x="2343447" y="451516"/>
                  <a:pt x="2258225" y="478177"/>
                  <a:pt x="2367908" y="455086"/>
                </a:cubicBezTo>
                <a:cubicBezTo>
                  <a:pt x="2415561" y="445054"/>
                  <a:pt x="2555392" y="407245"/>
                  <a:pt x="2596508" y="393540"/>
                </a:cubicBezTo>
                <a:cubicBezTo>
                  <a:pt x="2614093" y="387678"/>
                  <a:pt x="2631508" y="381281"/>
                  <a:pt x="2649262" y="375955"/>
                </a:cubicBezTo>
                <a:cubicBezTo>
                  <a:pt x="2694394" y="362415"/>
                  <a:pt x="2678191" y="370922"/>
                  <a:pt x="2728393" y="358371"/>
                </a:cubicBezTo>
                <a:cubicBezTo>
                  <a:pt x="2737384" y="356123"/>
                  <a:pt x="2745978" y="352509"/>
                  <a:pt x="2754770" y="349578"/>
                </a:cubicBezTo>
                <a:cubicBezTo>
                  <a:pt x="2760632" y="340786"/>
                  <a:pt x="2768645" y="333096"/>
                  <a:pt x="2772355" y="323202"/>
                </a:cubicBezTo>
                <a:cubicBezTo>
                  <a:pt x="2786501" y="285480"/>
                  <a:pt x="2781472" y="257200"/>
                  <a:pt x="2772355" y="217694"/>
                </a:cubicBezTo>
                <a:cubicBezTo>
                  <a:pt x="2767131" y="195058"/>
                  <a:pt x="2756100" y="157478"/>
                  <a:pt x="2737185" y="138563"/>
                </a:cubicBezTo>
                <a:cubicBezTo>
                  <a:pt x="2726823" y="128201"/>
                  <a:pt x="2714021" y="120589"/>
                  <a:pt x="2702016" y="112186"/>
                </a:cubicBezTo>
                <a:cubicBezTo>
                  <a:pt x="2689688" y="103556"/>
                  <a:pt x="2648202" y="69807"/>
                  <a:pt x="2622885" y="68225"/>
                </a:cubicBezTo>
                <a:cubicBezTo>
                  <a:pt x="2584859" y="65848"/>
                  <a:pt x="2546685" y="68225"/>
                  <a:pt x="2508585" y="682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9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590686" y="3033346"/>
            <a:ext cx="6013524" cy="33230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change of density and temperature in relation to change in gas flow from main gas valves (any gas</a:t>
            </a:r>
            <a:r>
              <a:rPr lang="en-US" b="0" dirty="0" smtClean="0"/>
              <a:t>)</a:t>
            </a: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7" r="25721"/>
          <a:stretch/>
        </p:blipFill>
        <p:spPr>
          <a:xfrm>
            <a:off x="839299" y="1092173"/>
            <a:ext cx="4391513" cy="5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7" r="25721"/>
          <a:stretch/>
        </p:blipFill>
        <p:spPr>
          <a:xfrm>
            <a:off x="839299" y="1092173"/>
            <a:ext cx="4391513" cy="5391024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5706509" y="3434214"/>
            <a:ext cx="1583226" cy="43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3"/>
          <p:cNvSpPr txBox="1">
            <a:spLocks/>
          </p:cNvSpPr>
          <p:nvPr/>
        </p:nvSpPr>
        <p:spPr>
          <a:xfrm>
            <a:off x="5260336" y="3086248"/>
            <a:ext cx="2336218" cy="38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only </a:t>
            </a:r>
            <a:r>
              <a:rPr lang="en-US" b="0" dirty="0" err="1" smtClean="0"/>
              <a:t>f_rad</a:t>
            </a:r>
            <a:r>
              <a:rPr lang="en-US" b="0" dirty="0" smtClean="0"/>
              <a:t> &gt; 0.75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9" r="25794"/>
          <a:stretch/>
        </p:blipFill>
        <p:spPr>
          <a:xfrm>
            <a:off x="7452443" y="1092173"/>
            <a:ext cx="4261957" cy="5264177"/>
          </a:xfrm>
          <a:prstGeom prst="rect">
            <a:avLst/>
          </a:prstGeom>
        </p:spPr>
      </p:pic>
      <p:sp>
        <p:nvSpPr>
          <p:cNvPr id="11" name="Freihandform 10"/>
          <p:cNvSpPr/>
          <p:nvPr/>
        </p:nvSpPr>
        <p:spPr>
          <a:xfrm>
            <a:off x="9379237" y="3877408"/>
            <a:ext cx="1006431" cy="1705707"/>
          </a:xfrm>
          <a:custGeom>
            <a:avLst/>
            <a:gdLst>
              <a:gd name="connsiteX0" fmla="*/ 459355 w 1006431"/>
              <a:gd name="connsiteY0" fmla="*/ 26377 h 1705707"/>
              <a:gd name="connsiteX1" fmla="*/ 415394 w 1006431"/>
              <a:gd name="connsiteY1" fmla="*/ 8792 h 1705707"/>
              <a:gd name="connsiteX2" fmla="*/ 362640 w 1006431"/>
              <a:gd name="connsiteY2" fmla="*/ 26377 h 1705707"/>
              <a:gd name="connsiteX3" fmla="*/ 213171 w 1006431"/>
              <a:gd name="connsiteY3" fmla="*/ 131884 h 1705707"/>
              <a:gd name="connsiteX4" fmla="*/ 107663 w 1006431"/>
              <a:gd name="connsiteY4" fmla="*/ 246184 h 1705707"/>
              <a:gd name="connsiteX5" fmla="*/ 10948 w 1006431"/>
              <a:gd name="connsiteY5" fmla="*/ 536330 h 1705707"/>
              <a:gd name="connsiteX6" fmla="*/ 10948 w 1006431"/>
              <a:gd name="connsiteY6" fmla="*/ 879230 h 1705707"/>
              <a:gd name="connsiteX7" fmla="*/ 37325 w 1006431"/>
              <a:gd name="connsiteY7" fmla="*/ 975946 h 1705707"/>
              <a:gd name="connsiteX8" fmla="*/ 98871 w 1006431"/>
              <a:gd name="connsiteY8" fmla="*/ 1169377 h 1705707"/>
              <a:gd name="connsiteX9" fmla="*/ 107663 w 1006431"/>
              <a:gd name="connsiteY9" fmla="*/ 1195754 h 1705707"/>
              <a:gd name="connsiteX10" fmla="*/ 257132 w 1006431"/>
              <a:gd name="connsiteY10" fmla="*/ 1424354 h 1705707"/>
              <a:gd name="connsiteX11" fmla="*/ 538486 w 1006431"/>
              <a:gd name="connsiteY11" fmla="*/ 1644161 h 1705707"/>
              <a:gd name="connsiteX12" fmla="*/ 626409 w 1006431"/>
              <a:gd name="connsiteY12" fmla="*/ 1679330 h 1705707"/>
              <a:gd name="connsiteX13" fmla="*/ 731917 w 1006431"/>
              <a:gd name="connsiteY13" fmla="*/ 1705707 h 1705707"/>
              <a:gd name="connsiteX14" fmla="*/ 793463 w 1006431"/>
              <a:gd name="connsiteY14" fmla="*/ 1696915 h 1705707"/>
              <a:gd name="connsiteX15" fmla="*/ 837425 w 1006431"/>
              <a:gd name="connsiteY15" fmla="*/ 1644161 h 1705707"/>
              <a:gd name="connsiteX16" fmla="*/ 898971 w 1006431"/>
              <a:gd name="connsiteY16" fmla="*/ 1503484 h 1705707"/>
              <a:gd name="connsiteX17" fmla="*/ 925348 w 1006431"/>
              <a:gd name="connsiteY17" fmla="*/ 1433146 h 1705707"/>
              <a:gd name="connsiteX18" fmla="*/ 960517 w 1006431"/>
              <a:gd name="connsiteY18" fmla="*/ 1318846 h 1705707"/>
              <a:gd name="connsiteX19" fmla="*/ 969309 w 1006431"/>
              <a:gd name="connsiteY19" fmla="*/ 1204546 h 1705707"/>
              <a:gd name="connsiteX20" fmla="*/ 978101 w 1006431"/>
              <a:gd name="connsiteY20" fmla="*/ 1178169 h 1705707"/>
              <a:gd name="connsiteX21" fmla="*/ 995686 w 1006431"/>
              <a:gd name="connsiteY21" fmla="*/ 1072661 h 1705707"/>
              <a:gd name="connsiteX22" fmla="*/ 995686 w 1006431"/>
              <a:gd name="connsiteY22" fmla="*/ 536330 h 1705707"/>
              <a:gd name="connsiteX23" fmla="*/ 986894 w 1006431"/>
              <a:gd name="connsiteY23" fmla="*/ 509954 h 1705707"/>
              <a:gd name="connsiteX24" fmla="*/ 907763 w 1006431"/>
              <a:gd name="connsiteY24" fmla="*/ 281354 h 1705707"/>
              <a:gd name="connsiteX25" fmla="*/ 855009 w 1006431"/>
              <a:gd name="connsiteY25" fmla="*/ 219807 h 1705707"/>
              <a:gd name="connsiteX26" fmla="*/ 731917 w 1006431"/>
              <a:gd name="connsiteY26" fmla="*/ 79130 h 1705707"/>
              <a:gd name="connsiteX27" fmla="*/ 661578 w 1006431"/>
              <a:gd name="connsiteY27" fmla="*/ 26377 h 1705707"/>
              <a:gd name="connsiteX28" fmla="*/ 626409 w 1006431"/>
              <a:gd name="connsiteY28" fmla="*/ 17584 h 1705707"/>
              <a:gd name="connsiteX29" fmla="*/ 573655 w 1006431"/>
              <a:gd name="connsiteY29" fmla="*/ 0 h 1705707"/>
              <a:gd name="connsiteX30" fmla="*/ 476940 w 1006431"/>
              <a:gd name="connsiteY30" fmla="*/ 8792 h 1705707"/>
              <a:gd name="connsiteX31" fmla="*/ 424186 w 1006431"/>
              <a:gd name="connsiteY31" fmla="*/ 43961 h 1705707"/>
              <a:gd name="connsiteX32" fmla="*/ 406601 w 1006431"/>
              <a:gd name="connsiteY32" fmla="*/ 43961 h 170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6431" h="1705707">
                <a:moveTo>
                  <a:pt x="459355" y="26377"/>
                </a:moveTo>
                <a:cubicBezTo>
                  <a:pt x="444701" y="20515"/>
                  <a:pt x="431177" y="8792"/>
                  <a:pt x="415394" y="8792"/>
                </a:cubicBezTo>
                <a:cubicBezTo>
                  <a:pt x="396858" y="8792"/>
                  <a:pt x="362640" y="26377"/>
                  <a:pt x="362640" y="26377"/>
                </a:cubicBezTo>
                <a:cubicBezTo>
                  <a:pt x="312817" y="61546"/>
                  <a:pt x="256294" y="88761"/>
                  <a:pt x="213171" y="131884"/>
                </a:cubicBezTo>
                <a:cubicBezTo>
                  <a:pt x="135439" y="209616"/>
                  <a:pt x="170199" y="171142"/>
                  <a:pt x="107663" y="246184"/>
                </a:cubicBezTo>
                <a:cubicBezTo>
                  <a:pt x="17641" y="476240"/>
                  <a:pt x="42727" y="377428"/>
                  <a:pt x="10948" y="536330"/>
                </a:cubicBezTo>
                <a:cubicBezTo>
                  <a:pt x="177" y="676344"/>
                  <a:pt x="-7038" y="712859"/>
                  <a:pt x="10948" y="879230"/>
                </a:cubicBezTo>
                <a:cubicBezTo>
                  <a:pt x="14540" y="912453"/>
                  <a:pt x="29221" y="943528"/>
                  <a:pt x="37325" y="975946"/>
                </a:cubicBezTo>
                <a:cubicBezTo>
                  <a:pt x="83524" y="1160744"/>
                  <a:pt x="37978" y="1023235"/>
                  <a:pt x="98871" y="1169377"/>
                </a:cubicBezTo>
                <a:cubicBezTo>
                  <a:pt x="102436" y="1177932"/>
                  <a:pt x="104098" y="1187199"/>
                  <a:pt x="107663" y="1195754"/>
                </a:cubicBezTo>
                <a:cubicBezTo>
                  <a:pt x="144692" y="1284624"/>
                  <a:pt x="176610" y="1355336"/>
                  <a:pt x="257132" y="1424354"/>
                </a:cubicBezTo>
                <a:cubicBezTo>
                  <a:pt x="352519" y="1506113"/>
                  <a:pt x="429134" y="1586881"/>
                  <a:pt x="538486" y="1644161"/>
                </a:cubicBezTo>
                <a:cubicBezTo>
                  <a:pt x="566448" y="1658808"/>
                  <a:pt x="596330" y="1669759"/>
                  <a:pt x="626409" y="1679330"/>
                </a:cubicBezTo>
                <a:cubicBezTo>
                  <a:pt x="660954" y="1690322"/>
                  <a:pt x="731917" y="1705707"/>
                  <a:pt x="731917" y="1705707"/>
                </a:cubicBezTo>
                <a:cubicBezTo>
                  <a:pt x="752432" y="1702776"/>
                  <a:pt x="775562" y="1707357"/>
                  <a:pt x="793463" y="1696915"/>
                </a:cubicBezTo>
                <a:cubicBezTo>
                  <a:pt x="813235" y="1685381"/>
                  <a:pt x="825489" y="1663693"/>
                  <a:pt x="837425" y="1644161"/>
                </a:cubicBezTo>
                <a:cubicBezTo>
                  <a:pt x="923805" y="1502812"/>
                  <a:pt x="871967" y="1584493"/>
                  <a:pt x="898971" y="1503484"/>
                </a:cubicBezTo>
                <a:cubicBezTo>
                  <a:pt x="906890" y="1479729"/>
                  <a:pt x="916791" y="1456679"/>
                  <a:pt x="925348" y="1433146"/>
                </a:cubicBezTo>
                <a:cubicBezTo>
                  <a:pt x="935897" y="1404135"/>
                  <a:pt x="957619" y="1328505"/>
                  <a:pt x="960517" y="1318846"/>
                </a:cubicBezTo>
                <a:cubicBezTo>
                  <a:pt x="963448" y="1280746"/>
                  <a:pt x="964569" y="1242463"/>
                  <a:pt x="969309" y="1204546"/>
                </a:cubicBezTo>
                <a:cubicBezTo>
                  <a:pt x="970459" y="1195350"/>
                  <a:pt x="976283" y="1187257"/>
                  <a:pt x="978101" y="1178169"/>
                </a:cubicBezTo>
                <a:cubicBezTo>
                  <a:pt x="985093" y="1143207"/>
                  <a:pt x="989824" y="1107830"/>
                  <a:pt x="995686" y="1072661"/>
                </a:cubicBezTo>
                <a:cubicBezTo>
                  <a:pt x="1009421" y="825415"/>
                  <a:pt x="1010594" y="879234"/>
                  <a:pt x="995686" y="536330"/>
                </a:cubicBezTo>
                <a:cubicBezTo>
                  <a:pt x="995283" y="527071"/>
                  <a:pt x="989142" y="518945"/>
                  <a:pt x="986894" y="509954"/>
                </a:cubicBezTo>
                <a:cubicBezTo>
                  <a:pt x="968499" y="436374"/>
                  <a:pt x="957904" y="339853"/>
                  <a:pt x="907763" y="281354"/>
                </a:cubicBezTo>
                <a:cubicBezTo>
                  <a:pt x="890178" y="260838"/>
                  <a:pt x="871484" y="241224"/>
                  <a:pt x="855009" y="219807"/>
                </a:cubicBezTo>
                <a:cubicBezTo>
                  <a:pt x="794570" y="141236"/>
                  <a:pt x="839254" y="164998"/>
                  <a:pt x="731917" y="79130"/>
                </a:cubicBezTo>
                <a:cubicBezTo>
                  <a:pt x="727504" y="75600"/>
                  <a:pt x="676654" y="32838"/>
                  <a:pt x="661578" y="26377"/>
                </a:cubicBezTo>
                <a:cubicBezTo>
                  <a:pt x="650471" y="21617"/>
                  <a:pt x="637983" y="21056"/>
                  <a:pt x="626409" y="17584"/>
                </a:cubicBezTo>
                <a:cubicBezTo>
                  <a:pt x="608655" y="12258"/>
                  <a:pt x="573655" y="0"/>
                  <a:pt x="573655" y="0"/>
                </a:cubicBezTo>
                <a:cubicBezTo>
                  <a:pt x="541417" y="2931"/>
                  <a:pt x="508986" y="4214"/>
                  <a:pt x="476940" y="8792"/>
                </a:cubicBezTo>
                <a:cubicBezTo>
                  <a:pt x="433195" y="15041"/>
                  <a:pt x="464592" y="19717"/>
                  <a:pt x="424186" y="43961"/>
                </a:cubicBezTo>
                <a:cubicBezTo>
                  <a:pt x="419160" y="46977"/>
                  <a:pt x="412463" y="43961"/>
                  <a:pt x="406601" y="439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Peak Database: Plasma Parameters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30.11.2020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699051" y="3174023"/>
            <a:ext cx="6013524" cy="30273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change </a:t>
            </a:r>
            <a:r>
              <a:rPr lang="en-US" b="0" dirty="0" smtClean="0"/>
              <a:t>of radiation power loss in relation </a:t>
            </a:r>
            <a:r>
              <a:rPr lang="en-US" b="0" dirty="0" smtClean="0"/>
              <a:t>to plasma </a:t>
            </a:r>
            <a:r>
              <a:rPr lang="en-US" b="0" dirty="0" smtClean="0"/>
              <a:t>stored </a:t>
            </a:r>
            <a:r>
              <a:rPr lang="en-US" b="0" dirty="0" smtClean="0"/>
              <a:t>energy and pressure proxy by product of temperature and </a:t>
            </a:r>
            <a:r>
              <a:rPr lang="en-US" b="0" dirty="0" err="1" smtClean="0"/>
              <a:t>densit</a:t>
            </a:r>
            <a:endParaRPr lang="en-US" b="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6"/>
          <a:stretch/>
        </p:blipFill>
        <p:spPr>
          <a:xfrm>
            <a:off x="945418" y="1144611"/>
            <a:ext cx="4461852" cy="52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2872,891"/>
  <p:tag name="LATEXADDIN" val="\documentclass{article}&#10;\usepackage{amsmath}&#10;\usepackage{amsfonts}&#10;\usepackage{amssymb}&#10;\usepackage{array}&#10;\pagestyle{empty}&#10;\begin{document}&#10;&#10;$\Delta P_{HBCm}[MW]=\left(0.01187\pm0.0063\right)[MW]\cdot\int\Gamma_{QSQ}$&#10;&#10;\end{document}"/>
  <p:tag name="IGUANATEXSIZE" val="20"/>
  <p:tag name="IGUANATEXCURSOR" val="162"/>
  <p:tag name="TRANSPARENCY" val="Wahr"/>
  <p:tag name="FILENAME" val=""/>
  <p:tag name="LATEXENGINEID" val="0"/>
  <p:tag name="TEMPFOLDER" val="\\share.ipp-hgw.mpg.de\documents\pih\Documents\git\QSB_Bolometry\results\CURRENT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2776,903"/>
  <p:tag name="LATEXADDIN" val="\documentclass{article}&#10;\usepackage{amsmath}&#10;\usepackage{amsfonts}&#10;\usepackage{amssymb}&#10;\usepackage{array}&#10;\pagestyle{empty}&#10;\begin{document}&#10;&#10;$\Delta P_{VBC}[MW]=\left(0.00978\pm0.0009\right)[MW]\cdot\int\Gamma_{QSQ}$&#10;&#10;\end{document}"/>
  <p:tag name="IGUANATEXSIZE" val="20"/>
  <p:tag name="IGUANATEXCURSOR" val="195"/>
  <p:tag name="TRANSPARENCY" val="Wahr"/>
  <p:tag name="FILENAME" val=""/>
  <p:tag name="LATEXENGINEID" val="0"/>
  <p:tag name="TEMPFOLDER" val="\\share.ipp-hgw.mpg.de\documents\pih\Documents\git\QSB_Bolometry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Breitbild</PresentationFormat>
  <Paragraphs>110</Paragraphs>
  <Slides>20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Wingdings</vt:lpstr>
      <vt:lpstr>Office</vt:lpstr>
      <vt:lpstr>Report 11/27/2020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Peak Database: Plasma Parameters</vt:lpstr>
      <vt:lpstr>Asymmetry Propagation: Phantoms</vt:lpstr>
      <vt:lpstr>Asymmetry Propagation: Phantoms</vt:lpstr>
      <vt:lpstr>Asymmetry Propagation: 20180809.013</vt:lpstr>
      <vt:lpstr>Asymmetry Propagation: 20180809.013</vt:lpstr>
      <vt:lpstr>Asymmetry Propagation: 20180809.013</vt:lpstr>
      <vt:lpstr>Asymmetry Propagation: 20180809.013</vt:lpstr>
      <vt:lpstr>Asymmetry Propagation: 20180809.013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468</cp:revision>
  <dcterms:created xsi:type="dcterms:W3CDTF">2018-08-24T10:28:29Z</dcterms:created>
  <dcterms:modified xsi:type="dcterms:W3CDTF">2020-11-30T10:37:15Z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